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nė nuotrauka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lt-LT" smtClean="0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lt-LT" smtClean="0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681644" y="332509"/>
            <a:ext cx="8003568" cy="3325091"/>
          </a:xfrm>
        </p:spPr>
        <p:txBody>
          <a:bodyPr>
            <a:normAutofit fontScale="90000"/>
          </a:bodyPr>
          <a:lstStyle/>
          <a:p>
            <a:pPr algn="ctr"/>
            <a:r>
              <a:rPr lang="lt-LT" dirty="0" smtClean="0"/>
              <a:t/>
            </a:r>
            <a:br>
              <a:rPr lang="lt-LT" dirty="0" smtClean="0"/>
            </a:br>
            <a:r>
              <a:rPr lang="lt-LT" dirty="0"/>
              <a:t/>
            </a:r>
            <a:br>
              <a:rPr lang="lt-LT" dirty="0"/>
            </a:br>
            <a:r>
              <a:rPr lang="lt-LT" dirty="0" smtClean="0"/>
              <a:t/>
            </a:r>
            <a:br>
              <a:rPr lang="lt-LT" dirty="0" smtClean="0"/>
            </a:br>
            <a:r>
              <a:rPr lang="lt-LT" dirty="0"/>
              <a:t/>
            </a:r>
            <a:br>
              <a:rPr lang="lt-LT" dirty="0"/>
            </a:br>
            <a:r>
              <a:rPr lang="lt-LT" dirty="0" smtClean="0"/>
              <a:t/>
            </a:r>
            <a:br>
              <a:rPr lang="lt-LT" dirty="0" smtClean="0"/>
            </a:br>
            <a:r>
              <a:rPr lang="lt-LT" dirty="0" smtClean="0"/>
              <a:t/>
            </a:r>
            <a:br>
              <a:rPr lang="lt-LT" dirty="0" smtClean="0"/>
            </a:br>
            <a:r>
              <a:rPr lang="lt-LT" dirty="0"/>
              <a:t/>
            </a:r>
            <a:br>
              <a:rPr lang="lt-LT" dirty="0"/>
            </a:br>
            <a:r>
              <a:rPr lang="lt-LT" dirty="0" smtClean="0"/>
              <a:t/>
            </a:r>
            <a:br>
              <a:rPr lang="lt-LT" dirty="0" smtClean="0"/>
            </a:br>
            <a:r>
              <a:rPr lang="lt-LT" dirty="0"/>
              <a:t/>
            </a:r>
            <a:br>
              <a:rPr lang="lt-LT" dirty="0"/>
            </a:br>
            <a:r>
              <a:rPr lang="lt-LT" dirty="0" smtClean="0"/>
              <a:t/>
            </a:r>
            <a:br>
              <a:rPr lang="lt-LT" dirty="0" smtClean="0"/>
            </a:br>
            <a:r>
              <a:rPr lang="lt-LT" dirty="0" smtClean="0"/>
              <a:t/>
            </a:r>
            <a:br>
              <a:rPr lang="lt-LT" dirty="0" smtClean="0"/>
            </a:br>
            <a:r>
              <a:rPr lang="lt-LT" dirty="0"/>
              <a:t/>
            </a:r>
            <a:br>
              <a:rPr lang="lt-LT" dirty="0"/>
            </a:br>
            <a:r>
              <a:rPr lang="lt-LT" dirty="0" smtClean="0"/>
              <a:t/>
            </a:r>
            <a:br>
              <a:rPr lang="lt-LT" dirty="0" smtClean="0"/>
            </a:br>
            <a:r>
              <a:rPr lang="lt-LT" dirty="0" smtClean="0"/>
              <a:t/>
            </a:r>
            <a:br>
              <a:rPr lang="lt-LT" dirty="0" smtClean="0"/>
            </a:br>
            <a:r>
              <a:rPr lang="lt-LT" dirty="0"/>
              <a:t/>
            </a:r>
            <a:br>
              <a:rPr lang="lt-LT" dirty="0"/>
            </a:br>
            <a:r>
              <a:rPr lang="lt-LT" dirty="0" smtClean="0"/>
              <a:t/>
            </a:r>
            <a:br>
              <a:rPr lang="lt-LT" dirty="0" smtClean="0"/>
            </a:br>
            <a:r>
              <a:rPr lang="lt-LT" dirty="0"/>
              <a:t/>
            </a:r>
            <a:br>
              <a:rPr lang="lt-LT" dirty="0"/>
            </a:br>
            <a:r>
              <a:rPr lang="lt-LT" dirty="0" smtClean="0"/>
              <a:t/>
            </a:r>
            <a:br>
              <a:rPr lang="lt-LT" dirty="0" smtClean="0"/>
            </a:br>
            <a:r>
              <a:rPr lang="lt-LT" dirty="0"/>
              <a:t/>
            </a:r>
            <a:br>
              <a:rPr lang="lt-LT" dirty="0"/>
            </a:br>
            <a:r>
              <a:rPr lang="lt-LT" dirty="0" smtClean="0"/>
              <a:t/>
            </a:r>
            <a:br>
              <a:rPr lang="lt-LT" dirty="0" smtClean="0"/>
            </a:br>
            <a:r>
              <a:rPr lang="lt-LT" dirty="0" smtClean="0"/>
              <a:t/>
            </a:r>
            <a:br>
              <a:rPr lang="lt-LT" dirty="0" smtClean="0"/>
            </a:br>
            <a:r>
              <a:rPr lang="lt-LT" dirty="0" smtClean="0"/>
              <a:t>2022 m. 6 klasių Nacionalinio </a:t>
            </a:r>
            <a:r>
              <a:rPr lang="lt-LT" dirty="0" smtClean="0"/>
              <a:t>mokinių pasiekimų patikrinimo </a:t>
            </a:r>
            <a:r>
              <a:rPr lang="lt-LT" dirty="0" err="1" smtClean="0"/>
              <a:t>rezultatŲ</a:t>
            </a:r>
            <a:r>
              <a:rPr lang="lt-LT" dirty="0" smtClean="0"/>
              <a:t> ATASKAITA</a:t>
            </a:r>
            <a:r>
              <a:rPr lang="lt-LT" dirty="0" smtClean="0"/>
              <a:t/>
            </a:r>
            <a:br>
              <a:rPr lang="lt-LT" dirty="0" smtClean="0"/>
            </a:br>
            <a:endParaRPr lang="lt-LT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2618507" y="4721629"/>
            <a:ext cx="6217921" cy="1069571"/>
          </a:xfrm>
        </p:spPr>
        <p:txBody>
          <a:bodyPr/>
          <a:lstStyle/>
          <a:p>
            <a:r>
              <a:rPr lang="lt-LT" dirty="0" smtClean="0"/>
              <a:t>Ataskaita parengta </a:t>
            </a:r>
            <a:r>
              <a:rPr lang="lt-LT" dirty="0" smtClean="0"/>
              <a:t>remiantis</a:t>
            </a:r>
            <a:r>
              <a:rPr lang="lt-LT" dirty="0" smtClean="0"/>
              <a:t> Nacionalinės švietimo agentūros duomenimis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648935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Lentelė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609717"/>
              </p:ext>
            </p:extLst>
          </p:nvPr>
        </p:nvGraphicFramePr>
        <p:xfrm>
          <a:off x="2244436" y="1205344"/>
          <a:ext cx="7747460" cy="2485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6865">
                  <a:extLst>
                    <a:ext uri="{9D8B030D-6E8A-4147-A177-3AD203B41FA5}">
                      <a16:colId xmlns:a16="http://schemas.microsoft.com/office/drawing/2014/main" val="48233270"/>
                    </a:ext>
                  </a:extLst>
                </a:gridCol>
                <a:gridCol w="1936865">
                  <a:extLst>
                    <a:ext uri="{9D8B030D-6E8A-4147-A177-3AD203B41FA5}">
                      <a16:colId xmlns:a16="http://schemas.microsoft.com/office/drawing/2014/main" val="2928971359"/>
                    </a:ext>
                  </a:extLst>
                </a:gridCol>
                <a:gridCol w="1936865">
                  <a:extLst>
                    <a:ext uri="{9D8B030D-6E8A-4147-A177-3AD203B41FA5}">
                      <a16:colId xmlns:a16="http://schemas.microsoft.com/office/drawing/2014/main" val="2983549496"/>
                    </a:ext>
                  </a:extLst>
                </a:gridCol>
                <a:gridCol w="1936865">
                  <a:extLst>
                    <a:ext uri="{9D8B030D-6E8A-4147-A177-3AD203B41FA5}">
                      <a16:colId xmlns:a16="http://schemas.microsoft.com/office/drawing/2014/main" val="2671411918"/>
                    </a:ext>
                  </a:extLst>
                </a:gridCol>
              </a:tblGrid>
              <a:tr h="1372365">
                <a:tc>
                  <a:txBody>
                    <a:bodyPr/>
                    <a:lstStyle/>
                    <a:p>
                      <a:r>
                        <a:rPr lang="lt-LT" dirty="0" smtClean="0"/>
                        <a:t>Dalykas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Mokiniai, laikę testą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Mokiniai, nebaigę testo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Rezultato procentais vidurkis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43650"/>
                  </a:ext>
                </a:extLst>
              </a:tr>
              <a:tr h="556570">
                <a:tc>
                  <a:txBody>
                    <a:bodyPr/>
                    <a:lstStyle/>
                    <a:p>
                      <a:r>
                        <a:rPr lang="lt-LT" dirty="0" smtClean="0"/>
                        <a:t>Matematika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35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40,4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923296"/>
                  </a:ext>
                </a:extLst>
              </a:tr>
              <a:tr h="556570">
                <a:tc>
                  <a:txBody>
                    <a:bodyPr/>
                    <a:lstStyle/>
                    <a:p>
                      <a:r>
                        <a:rPr lang="lt-LT" dirty="0" smtClean="0"/>
                        <a:t>Skaitymas 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35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66,7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99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3684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3"/>
          <p:cNvSpPr>
            <a:spLocks noGrp="1"/>
          </p:cNvSpPr>
          <p:nvPr>
            <p:ph type="title"/>
          </p:nvPr>
        </p:nvSpPr>
        <p:spPr>
          <a:xfrm>
            <a:off x="684211" y="798022"/>
            <a:ext cx="8534401" cy="1197033"/>
          </a:xfrm>
        </p:spPr>
        <p:txBody>
          <a:bodyPr/>
          <a:lstStyle/>
          <a:p>
            <a:pPr algn="ctr"/>
            <a:r>
              <a:rPr lang="lt-LT" dirty="0" smtClean="0"/>
              <a:t>matematika</a:t>
            </a:r>
            <a:endParaRPr lang="lt-LT" dirty="0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idx="1"/>
          </p:nvPr>
        </p:nvSpPr>
        <p:spPr>
          <a:xfrm>
            <a:off x="684213" y="2152996"/>
            <a:ext cx="8534400" cy="3841404"/>
          </a:xfrm>
        </p:spPr>
        <p:txBody>
          <a:bodyPr/>
          <a:lstStyle/>
          <a:p>
            <a:endParaRPr lang="lt-LT" dirty="0">
              <a:latin typeface="Arial" panose="020B0604020202020204" pitchFamily="34" charset="0"/>
            </a:endParaRPr>
          </a:p>
          <a:p>
            <a:endParaRPr lang="lt-LT" dirty="0"/>
          </a:p>
        </p:txBody>
      </p:sp>
      <p:graphicFrame>
        <p:nvGraphicFramePr>
          <p:cNvPr id="6" name="Lentelė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762337"/>
              </p:ext>
            </p:extLst>
          </p:nvPr>
        </p:nvGraphicFramePr>
        <p:xfrm>
          <a:off x="1662546" y="2360816"/>
          <a:ext cx="7398328" cy="3511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9164">
                  <a:extLst>
                    <a:ext uri="{9D8B030D-6E8A-4147-A177-3AD203B41FA5}">
                      <a16:colId xmlns:a16="http://schemas.microsoft.com/office/drawing/2014/main" val="2666350606"/>
                    </a:ext>
                  </a:extLst>
                </a:gridCol>
                <a:gridCol w="3699164">
                  <a:extLst>
                    <a:ext uri="{9D8B030D-6E8A-4147-A177-3AD203B41FA5}">
                      <a16:colId xmlns:a16="http://schemas.microsoft.com/office/drawing/2014/main" val="778704689"/>
                    </a:ext>
                  </a:extLst>
                </a:gridCol>
              </a:tblGrid>
              <a:tr h="478575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Pagal veiklos sritį</a:t>
                      </a:r>
                      <a:br>
                        <a:rPr lang="lt-LT" dirty="0" smtClean="0"/>
                      </a:b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Gimnazijos rezultatų procentais vidurkis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4825352"/>
                  </a:ext>
                </a:extLst>
              </a:tr>
              <a:tr h="478575">
                <a:tc>
                  <a:txBody>
                    <a:bodyPr/>
                    <a:lstStyle/>
                    <a:p>
                      <a:r>
                        <a:rPr lang="lt-LT" dirty="0" smtClean="0"/>
                        <a:t>Statistika 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43,6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122348"/>
                  </a:ext>
                </a:extLst>
              </a:tr>
              <a:tr h="478575">
                <a:tc>
                  <a:txBody>
                    <a:bodyPr/>
                    <a:lstStyle/>
                    <a:p>
                      <a:r>
                        <a:rPr lang="lt-LT" dirty="0" smtClean="0"/>
                        <a:t>Skaičiai ir skaičiavimai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45,5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0892199"/>
                  </a:ext>
                </a:extLst>
              </a:tr>
              <a:tr h="478575">
                <a:tc>
                  <a:txBody>
                    <a:bodyPr/>
                    <a:lstStyle/>
                    <a:p>
                      <a:r>
                        <a:rPr lang="lt-LT" dirty="0" smtClean="0"/>
                        <a:t>Reiškiniai, lygtys, nelygybės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43,3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213143"/>
                  </a:ext>
                </a:extLst>
              </a:tr>
              <a:tr h="478575">
                <a:tc>
                  <a:txBody>
                    <a:bodyPr/>
                    <a:lstStyle/>
                    <a:p>
                      <a:r>
                        <a:rPr lang="lt-LT" dirty="0" smtClean="0"/>
                        <a:t>Geometrija, matai ir matavimai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42,4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681377"/>
                  </a:ext>
                </a:extLst>
              </a:tr>
              <a:tr h="478575">
                <a:tc>
                  <a:txBody>
                    <a:bodyPr/>
                    <a:lstStyle/>
                    <a:p>
                      <a:r>
                        <a:rPr lang="lt-LT" dirty="0" smtClean="0"/>
                        <a:t>Problemų sprendimas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19,5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03566"/>
                  </a:ext>
                </a:extLst>
              </a:tr>
              <a:tr h="478575"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41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1300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6023" y="260927"/>
            <a:ext cx="7695017" cy="1384993"/>
          </a:xfrm>
        </p:spPr>
        <p:txBody>
          <a:bodyPr/>
          <a:lstStyle/>
          <a:p>
            <a:pPr algn="ctr"/>
            <a:r>
              <a:rPr lang="lt-LT" dirty="0" smtClean="0"/>
              <a:t>matematika</a:t>
            </a:r>
            <a:endParaRPr lang="lt-LT" dirty="0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81395" y="2402378"/>
            <a:ext cx="9933710" cy="3592022"/>
          </a:xfrm>
        </p:spPr>
        <p:txBody>
          <a:bodyPr/>
          <a:lstStyle/>
          <a:p>
            <a:endParaRPr lang="lt-LT" dirty="0"/>
          </a:p>
        </p:txBody>
      </p:sp>
      <p:graphicFrame>
        <p:nvGraphicFramePr>
          <p:cNvPr id="4" name="Lentelė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074611"/>
              </p:ext>
            </p:extLst>
          </p:nvPr>
        </p:nvGraphicFramePr>
        <p:xfrm>
          <a:off x="1612668" y="2898986"/>
          <a:ext cx="8547332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3666">
                  <a:extLst>
                    <a:ext uri="{9D8B030D-6E8A-4147-A177-3AD203B41FA5}">
                      <a16:colId xmlns:a16="http://schemas.microsoft.com/office/drawing/2014/main" val="1575558892"/>
                    </a:ext>
                  </a:extLst>
                </a:gridCol>
                <a:gridCol w="4273666">
                  <a:extLst>
                    <a:ext uri="{9D8B030D-6E8A-4147-A177-3AD203B41FA5}">
                      <a16:colId xmlns:a16="http://schemas.microsoft.com/office/drawing/2014/main" val="10191499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lt-LT" dirty="0" smtClean="0"/>
                        <a:t>Pagal kognityvinių gebėjimų grupę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Mokyklos rezultatų procentais</a:t>
                      </a:r>
                      <a:r>
                        <a:rPr lang="lt-LT" baseline="0" dirty="0" smtClean="0"/>
                        <a:t> vidurkis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837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lt-LT" dirty="0" smtClean="0"/>
                        <a:t>Žinios ir supratimas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55,4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9568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lt-LT" dirty="0" smtClean="0"/>
                        <a:t>Supratimas ir žinių taikymas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43,4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2550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lt-LT" dirty="0" smtClean="0"/>
                        <a:t>Taikymai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28,9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8907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lt-LT" dirty="0" smtClean="0"/>
                        <a:t>Taikymas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37,8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86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lt-LT" dirty="0" smtClean="0"/>
                        <a:t>Aukštesniųjų mąstymo gebėjimai 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36,5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824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2875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84213" y="526936"/>
            <a:ext cx="9282747" cy="1700876"/>
          </a:xfrm>
        </p:spPr>
        <p:txBody>
          <a:bodyPr/>
          <a:lstStyle/>
          <a:p>
            <a:pPr algn="ctr"/>
            <a:r>
              <a:rPr lang="lt-LT" dirty="0" smtClean="0"/>
              <a:t>skaitymas</a:t>
            </a:r>
            <a:endParaRPr lang="lt-LT" dirty="0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922713" y="2676698"/>
            <a:ext cx="8295900" cy="3317702"/>
          </a:xfrm>
        </p:spPr>
        <p:txBody>
          <a:bodyPr/>
          <a:lstStyle/>
          <a:p>
            <a:endParaRPr lang="lt-LT" dirty="0"/>
          </a:p>
        </p:txBody>
      </p:sp>
      <p:graphicFrame>
        <p:nvGraphicFramePr>
          <p:cNvPr id="4" name="Lentelė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870813"/>
              </p:ext>
            </p:extLst>
          </p:nvPr>
        </p:nvGraphicFramePr>
        <p:xfrm>
          <a:off x="1729048" y="3374967"/>
          <a:ext cx="6434050" cy="2177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7025">
                  <a:extLst>
                    <a:ext uri="{9D8B030D-6E8A-4147-A177-3AD203B41FA5}">
                      <a16:colId xmlns:a16="http://schemas.microsoft.com/office/drawing/2014/main" val="296838115"/>
                    </a:ext>
                  </a:extLst>
                </a:gridCol>
                <a:gridCol w="3217025">
                  <a:extLst>
                    <a:ext uri="{9D8B030D-6E8A-4147-A177-3AD203B41FA5}">
                      <a16:colId xmlns:a16="http://schemas.microsoft.com/office/drawing/2014/main" val="3178187770"/>
                    </a:ext>
                  </a:extLst>
                </a:gridCol>
              </a:tblGrid>
              <a:tr h="725978"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Sritis 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Gimnazijos rezultatų procentais vidurkis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367714"/>
                  </a:ext>
                </a:extLst>
              </a:tr>
              <a:tr h="725978">
                <a:tc>
                  <a:txBody>
                    <a:bodyPr/>
                    <a:lstStyle/>
                    <a:p>
                      <a:r>
                        <a:rPr lang="lt-LT" dirty="0" smtClean="0"/>
                        <a:t>Supratimas ir žinių taikymas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66,8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340789"/>
                  </a:ext>
                </a:extLst>
              </a:tr>
              <a:tr h="725978">
                <a:tc>
                  <a:txBody>
                    <a:bodyPr/>
                    <a:lstStyle/>
                    <a:p>
                      <a:r>
                        <a:rPr lang="lt-LT" dirty="0" smtClean="0"/>
                        <a:t>Aukštesniųjų mąstymo gebėjimai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66,1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258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3110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84213" y="756458"/>
            <a:ext cx="8534399" cy="955964"/>
          </a:xfrm>
        </p:spPr>
        <p:txBody>
          <a:bodyPr/>
          <a:lstStyle/>
          <a:p>
            <a:pPr algn="ctr"/>
            <a:r>
              <a:rPr lang="lt-LT" dirty="0" smtClean="0"/>
              <a:t>Skaitymas </a:t>
            </a:r>
            <a:endParaRPr lang="lt-LT" dirty="0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1280159" y="2111433"/>
            <a:ext cx="9343506" cy="3882967"/>
          </a:xfrm>
        </p:spPr>
        <p:txBody>
          <a:bodyPr/>
          <a:lstStyle/>
          <a:p>
            <a:endParaRPr lang="lt-LT" dirty="0"/>
          </a:p>
        </p:txBody>
      </p:sp>
      <p:graphicFrame>
        <p:nvGraphicFramePr>
          <p:cNvPr id="4" name="Lentelė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504891"/>
              </p:ext>
            </p:extLst>
          </p:nvPr>
        </p:nvGraphicFramePr>
        <p:xfrm>
          <a:off x="1704108" y="2876207"/>
          <a:ext cx="8455892" cy="2803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7946">
                  <a:extLst>
                    <a:ext uri="{9D8B030D-6E8A-4147-A177-3AD203B41FA5}">
                      <a16:colId xmlns:a16="http://schemas.microsoft.com/office/drawing/2014/main" val="1788259087"/>
                    </a:ext>
                  </a:extLst>
                </a:gridCol>
                <a:gridCol w="4227946">
                  <a:extLst>
                    <a:ext uri="{9D8B030D-6E8A-4147-A177-3AD203B41FA5}">
                      <a16:colId xmlns:a16="http://schemas.microsoft.com/office/drawing/2014/main" val="2165682993"/>
                    </a:ext>
                  </a:extLst>
                </a:gridCol>
              </a:tblGrid>
              <a:tr h="472162">
                <a:tc>
                  <a:txBody>
                    <a:bodyPr/>
                    <a:lstStyle/>
                    <a:p>
                      <a:r>
                        <a:rPr lang="lt-LT" dirty="0" smtClean="0"/>
                        <a:t>Pagal teksto suvokimo aspektą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Gimnazijos rezultatų procentais vidurkis</a:t>
                      </a:r>
                    </a:p>
                    <a:p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795879"/>
                  </a:ext>
                </a:extLst>
              </a:tr>
              <a:tr h="472162">
                <a:tc>
                  <a:txBody>
                    <a:bodyPr/>
                    <a:lstStyle/>
                    <a:p>
                      <a:r>
                        <a:rPr lang="lt-LT" dirty="0" smtClean="0"/>
                        <a:t>Teksto visuma ir detalės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68,8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979327"/>
                  </a:ext>
                </a:extLst>
              </a:tr>
              <a:tr h="472162">
                <a:tc>
                  <a:txBody>
                    <a:bodyPr/>
                    <a:lstStyle/>
                    <a:p>
                      <a:r>
                        <a:rPr lang="lt-LT" dirty="0" smtClean="0"/>
                        <a:t>Nuomonės / požiūriai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57,7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587335"/>
                  </a:ext>
                </a:extLst>
              </a:tr>
              <a:tr h="472162">
                <a:tc>
                  <a:txBody>
                    <a:bodyPr/>
                    <a:lstStyle/>
                    <a:p>
                      <a:r>
                        <a:rPr lang="lt-LT" dirty="0" smtClean="0"/>
                        <a:t>Veikėjai / objektai 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71,5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56302"/>
                  </a:ext>
                </a:extLst>
              </a:tr>
              <a:tr h="472162">
                <a:tc>
                  <a:txBody>
                    <a:bodyPr/>
                    <a:lstStyle/>
                    <a:p>
                      <a:r>
                        <a:rPr lang="lt-LT" dirty="0" smtClean="0"/>
                        <a:t>Teksto pobūdis ir kalbinė raiška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62,8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509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509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84212" y="631768"/>
            <a:ext cx="10155583" cy="1404850"/>
          </a:xfrm>
        </p:spPr>
        <p:txBody>
          <a:bodyPr/>
          <a:lstStyle/>
          <a:p>
            <a:pPr algn="ctr"/>
            <a:r>
              <a:rPr lang="lt-LT" dirty="0"/>
              <a:t>s</a:t>
            </a:r>
            <a:r>
              <a:rPr lang="lt-LT" dirty="0" smtClean="0"/>
              <a:t>kaitymas </a:t>
            </a:r>
            <a:endParaRPr lang="lt-LT" dirty="0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1147156" y="2435628"/>
            <a:ext cx="9883833" cy="4172989"/>
          </a:xfrm>
        </p:spPr>
        <p:txBody>
          <a:bodyPr/>
          <a:lstStyle/>
          <a:p>
            <a:endParaRPr lang="lt-LT" dirty="0"/>
          </a:p>
        </p:txBody>
      </p:sp>
      <p:graphicFrame>
        <p:nvGraphicFramePr>
          <p:cNvPr id="4" name="Lentelė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874655"/>
              </p:ext>
            </p:extLst>
          </p:nvPr>
        </p:nvGraphicFramePr>
        <p:xfrm>
          <a:off x="1438102" y="2552005"/>
          <a:ext cx="8886304" cy="2912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3152">
                  <a:extLst>
                    <a:ext uri="{9D8B030D-6E8A-4147-A177-3AD203B41FA5}">
                      <a16:colId xmlns:a16="http://schemas.microsoft.com/office/drawing/2014/main" val="3335515261"/>
                    </a:ext>
                  </a:extLst>
                </a:gridCol>
                <a:gridCol w="4443152">
                  <a:extLst>
                    <a:ext uri="{9D8B030D-6E8A-4147-A177-3AD203B41FA5}">
                      <a16:colId xmlns:a16="http://schemas.microsoft.com/office/drawing/2014/main" val="347047433"/>
                    </a:ext>
                  </a:extLst>
                </a:gridCol>
              </a:tblGrid>
              <a:tr h="1017249">
                <a:tc>
                  <a:txBody>
                    <a:bodyPr/>
                    <a:lstStyle/>
                    <a:p>
                      <a:r>
                        <a:rPr lang="lt-LT" dirty="0" smtClean="0"/>
                        <a:t>Pagal skaitomo teksto aspektą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Gimnazijos rezultatų procentais vidurkis</a:t>
                      </a:r>
                    </a:p>
                    <a:p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095420"/>
                  </a:ext>
                </a:extLst>
              </a:tr>
              <a:tr h="418460">
                <a:tc>
                  <a:txBody>
                    <a:bodyPr/>
                    <a:lstStyle/>
                    <a:p>
                      <a:r>
                        <a:rPr lang="lt-LT" dirty="0" smtClean="0"/>
                        <a:t>Tiesioginės informacijos radimas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68,6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103860"/>
                  </a:ext>
                </a:extLst>
              </a:tr>
              <a:tr h="418460">
                <a:tc>
                  <a:txBody>
                    <a:bodyPr/>
                    <a:lstStyle/>
                    <a:p>
                      <a:r>
                        <a:rPr lang="lt-LT" dirty="0" smtClean="0"/>
                        <a:t>Tiesioginių išvadų darymas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68,8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778600"/>
                  </a:ext>
                </a:extLst>
              </a:tr>
              <a:tr h="418460">
                <a:tc>
                  <a:txBody>
                    <a:bodyPr/>
                    <a:lstStyle/>
                    <a:p>
                      <a:r>
                        <a:rPr lang="lt-LT" dirty="0" smtClean="0"/>
                        <a:t>Interpretavimas ir idėjų integravimas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64,6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420061"/>
                  </a:ext>
                </a:extLst>
              </a:tr>
              <a:tr h="418460">
                <a:tc>
                  <a:txBody>
                    <a:bodyPr/>
                    <a:lstStyle/>
                    <a:p>
                      <a:r>
                        <a:rPr lang="lt-LT" dirty="0" smtClean="0"/>
                        <a:t>Teksto turinio, kalbos ir teksto elementų vertinimas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64,3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037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084289"/>
      </p:ext>
    </p:extLst>
  </p:cSld>
  <p:clrMapOvr>
    <a:masterClrMapping/>
  </p:clrMapOvr>
</p:sld>
</file>

<file path=ppt/theme/theme1.xml><?xml version="1.0" encoding="utf-8"?>
<a:theme xmlns:a="http://schemas.openxmlformats.org/drawingml/2006/main" name="Dalis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67</TotalTime>
  <Words>156</Words>
  <Application>Microsoft Office PowerPoint</Application>
  <PresentationFormat>Plačiaekranė</PresentationFormat>
  <Paragraphs>69</Paragraphs>
  <Slides>7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Dalis</vt:lpstr>
      <vt:lpstr>                     2022 m. 6 klasių Nacionalinio mokinių pasiekimų patikrinimo rezultatŲ ATASKAITA </vt:lpstr>
      <vt:lpstr>„PowerPoint“ pateiktis</vt:lpstr>
      <vt:lpstr>matematika</vt:lpstr>
      <vt:lpstr>matematika</vt:lpstr>
      <vt:lpstr>skaitymas</vt:lpstr>
      <vt:lpstr>Skaitymas </vt:lpstr>
      <vt:lpstr>skaitymas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Nacionalinio mokinių pasiekimų patikrinimo rezultatai 2021-2022 m.m.</dc:title>
  <dc:creator>Natalija</dc:creator>
  <cp:lastModifiedBy>Natalija</cp:lastModifiedBy>
  <cp:revision>8</cp:revision>
  <dcterms:created xsi:type="dcterms:W3CDTF">2022-08-31T05:30:14Z</dcterms:created>
  <dcterms:modified xsi:type="dcterms:W3CDTF">2023-02-21T15:52:10Z</dcterms:modified>
</cp:coreProperties>
</file>